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1"/>
  </p:notesMasterIdLst>
  <p:sldIdLst>
    <p:sldId id="256" r:id="rId2"/>
    <p:sldId id="257" r:id="rId3"/>
    <p:sldId id="258" r:id="rId4"/>
    <p:sldId id="261" r:id="rId5"/>
    <p:sldId id="259" r:id="rId6"/>
    <p:sldId id="260" r:id="rId7"/>
    <p:sldId id="262" r:id="rId8"/>
    <p:sldId id="263" r:id="rId9"/>
    <p:sldId id="267" r:id="rId10"/>
    <p:sldId id="269" r:id="rId11"/>
    <p:sldId id="268" r:id="rId12"/>
    <p:sldId id="270" r:id="rId13"/>
    <p:sldId id="271" r:id="rId14"/>
    <p:sldId id="272" r:id="rId15"/>
    <p:sldId id="273" r:id="rId16"/>
    <p:sldId id="275" r:id="rId17"/>
    <p:sldId id="276" r:id="rId18"/>
    <p:sldId id="277" r:id="rId19"/>
    <p:sldId id="278"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72" autoAdjust="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850A81-3EF1-4AF2-B05B-46A6DC456684}" type="datetimeFigureOut">
              <a:rPr lang="ru-RU" smtClean="0"/>
              <a:t>11.12.2017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89FC0C-E2DC-4B69-90DC-ADA8D2DA00A8}" type="slidenum">
              <a:rPr lang="ru-RU" smtClean="0"/>
              <a:t>‹#›</a:t>
            </a:fld>
            <a:endParaRPr lang="ru-RU"/>
          </a:p>
        </p:txBody>
      </p:sp>
    </p:spTree>
    <p:extLst>
      <p:ext uri="{BB962C8B-B14F-4D97-AF65-F5344CB8AC3E}">
        <p14:creationId xmlns:p14="http://schemas.microsoft.com/office/powerpoint/2010/main" val="3658280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89FC0C-E2DC-4B69-90DC-ADA8D2DA00A8}" type="slidenum">
              <a:rPr lang="ru-RU" smtClean="0"/>
              <a:t>2</a:t>
            </a:fld>
            <a:endParaRPr lang="ru-RU"/>
          </a:p>
        </p:txBody>
      </p:sp>
    </p:spTree>
    <p:extLst>
      <p:ext uri="{BB962C8B-B14F-4D97-AF65-F5344CB8AC3E}">
        <p14:creationId xmlns:p14="http://schemas.microsoft.com/office/powerpoint/2010/main" val="4155278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89FC0C-E2DC-4B69-90DC-ADA8D2DA00A8}" type="slidenum">
              <a:rPr lang="ru-RU" smtClean="0"/>
              <a:t>5</a:t>
            </a:fld>
            <a:endParaRPr lang="ru-RU"/>
          </a:p>
        </p:txBody>
      </p:sp>
    </p:spTree>
    <p:extLst>
      <p:ext uri="{BB962C8B-B14F-4D97-AF65-F5344CB8AC3E}">
        <p14:creationId xmlns:p14="http://schemas.microsoft.com/office/powerpoint/2010/main" val="3979977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085CD49-8736-4599-A70F-A3250B0C1A72}" type="datetimeFigureOut">
              <a:rPr lang="ru-RU" smtClean="0"/>
              <a:t>11.12.2017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BD92E9-16AC-4A57-852D-5DBAC7764FD1}"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085CD49-8736-4599-A70F-A3250B0C1A72}" type="datetimeFigureOut">
              <a:rPr lang="ru-RU" smtClean="0"/>
              <a:t>11.12.2017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BD92E9-16AC-4A57-852D-5DBAC7764FD1}"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085CD49-8736-4599-A70F-A3250B0C1A72}" type="datetimeFigureOut">
              <a:rPr lang="ru-RU" smtClean="0"/>
              <a:t>11.12.2017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BD92E9-16AC-4A57-852D-5DBAC7764FD1}"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085CD49-8736-4599-A70F-A3250B0C1A72}" type="datetimeFigureOut">
              <a:rPr lang="ru-RU" smtClean="0"/>
              <a:t>11.12.2017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BD92E9-16AC-4A57-852D-5DBAC7764FD1}"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085CD49-8736-4599-A70F-A3250B0C1A72}" type="datetimeFigureOut">
              <a:rPr lang="ru-RU" smtClean="0"/>
              <a:t>11.12.2017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BD92E9-16AC-4A57-852D-5DBAC7764FD1}"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085CD49-8736-4599-A70F-A3250B0C1A72}" type="datetimeFigureOut">
              <a:rPr lang="ru-RU" smtClean="0"/>
              <a:t>11.12.2017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BD92E9-16AC-4A57-852D-5DBAC7764FD1}"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085CD49-8736-4599-A70F-A3250B0C1A72}" type="datetimeFigureOut">
              <a:rPr lang="ru-RU" smtClean="0"/>
              <a:t>11.12.2017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DBD92E9-16AC-4A57-852D-5DBAC7764FD1}"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085CD49-8736-4599-A70F-A3250B0C1A72}" type="datetimeFigureOut">
              <a:rPr lang="ru-RU" smtClean="0"/>
              <a:t>11.12.2017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DBD92E9-16AC-4A57-852D-5DBAC7764FD1}"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85CD49-8736-4599-A70F-A3250B0C1A72}" type="datetimeFigureOut">
              <a:rPr lang="ru-RU" smtClean="0"/>
              <a:t>11.12.2017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DBD92E9-16AC-4A57-852D-5DBAC7764FD1}"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085CD49-8736-4599-A70F-A3250B0C1A72}" type="datetimeFigureOut">
              <a:rPr lang="ru-RU" smtClean="0"/>
              <a:t>11.12.2017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BD92E9-16AC-4A57-852D-5DBAC7764FD1}"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085CD49-8736-4599-A70F-A3250B0C1A72}" type="datetimeFigureOut">
              <a:rPr lang="ru-RU" smtClean="0"/>
              <a:t>11.12.2017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BD92E9-16AC-4A57-852D-5DBAC7764FD1}"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085CD49-8736-4599-A70F-A3250B0C1A72}" type="datetimeFigureOut">
              <a:rPr lang="ru-RU" smtClean="0"/>
              <a:t>11.12.2017</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3DBD92E9-16AC-4A57-852D-5DBAC7764FD1}"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573000" y="1916832"/>
            <a:ext cx="699592" cy="685800"/>
          </a:xfrm>
        </p:spPr>
        <p:txBody>
          <a:bodyPr/>
          <a:lstStyle/>
          <a:p>
            <a:endParaRPr lang="ru-RU" dirty="0"/>
          </a:p>
        </p:txBody>
      </p:sp>
      <p:sp>
        <p:nvSpPr>
          <p:cNvPr id="2" name="Заголовок 1"/>
          <p:cNvSpPr>
            <a:spLocks noGrp="1"/>
          </p:cNvSpPr>
          <p:nvPr>
            <p:ph type="ctrTitle"/>
          </p:nvPr>
        </p:nvSpPr>
        <p:spPr>
          <a:xfrm>
            <a:off x="519335" y="620688"/>
            <a:ext cx="7772400" cy="1470025"/>
          </a:xfrm>
        </p:spPr>
        <p:txBody>
          <a:bodyPr/>
          <a:lstStyle/>
          <a:p>
            <a:pPr marL="182880" indent="0">
              <a:buNone/>
            </a:pPr>
            <a:r>
              <a:rPr lang="ru-RU" dirty="0" smtClean="0"/>
              <a:t>Прекрасное далёко .</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780928"/>
            <a:ext cx="7389713" cy="3937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41576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424936" cy="1143000"/>
          </a:xfrm>
        </p:spPr>
        <p:txBody>
          <a:bodyPr/>
          <a:lstStyle/>
          <a:p>
            <a:pPr marL="0" indent="0">
              <a:buNone/>
            </a:pPr>
            <a:r>
              <a:rPr lang="ru-RU" dirty="0" smtClean="0"/>
              <a:t>Источник энергии будущего</a:t>
            </a:r>
            <a:br>
              <a:rPr lang="ru-RU" dirty="0" smtClean="0"/>
            </a:br>
            <a:r>
              <a:rPr lang="ru-RU" dirty="0" smtClean="0"/>
              <a:t> </a:t>
            </a:r>
            <a:endParaRPr lang="ru-RU"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65665"/>
            <a:ext cx="4644008" cy="5392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653524" y="1481488"/>
            <a:ext cx="4355976" cy="5078313"/>
          </a:xfrm>
          <a:prstGeom prst="rect">
            <a:avLst/>
          </a:prstGeom>
        </p:spPr>
        <p:txBody>
          <a:bodyPr wrap="square">
            <a:spAutoFit/>
          </a:bodyPr>
          <a:lstStyle/>
          <a:p>
            <a:r>
              <a:rPr lang="ru-RU" dirty="0" smtClean="0"/>
              <a:t>Каждый час земля получает столько солнечной энергии, больше, чем земляне ее используют за целый год. Один из способов использование этой энергии, создание гигантских солнечных ферм, которые будут собирать часть высокоинтенсивного и бесперебойного солнечного излучения.</a:t>
            </a:r>
          </a:p>
          <a:p>
            <a:endParaRPr lang="ru-RU" dirty="0" smtClean="0"/>
          </a:p>
          <a:p>
            <a:r>
              <a:rPr lang="ru-RU" dirty="0" smtClean="0"/>
              <a:t>Огромные зеркала будут отражать солнечные лучи на коллектора меньшего размера. Затем эта энергия будет передаваться на землю с помощью микроволновых или лазерных пучков.</a:t>
            </a:r>
          </a:p>
          <a:p>
            <a:endParaRPr lang="ru-RU" dirty="0" smtClean="0"/>
          </a:p>
          <a:p>
            <a:r>
              <a:rPr lang="ru-RU" dirty="0" smtClean="0"/>
              <a:t> </a:t>
            </a:r>
            <a:endParaRPr lang="ru-RU" dirty="0"/>
          </a:p>
        </p:txBody>
      </p:sp>
    </p:spTree>
    <p:extLst>
      <p:ext uri="{BB962C8B-B14F-4D97-AF65-F5344CB8AC3E}">
        <p14:creationId xmlns:p14="http://schemas.microsoft.com/office/powerpoint/2010/main" val="22450708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88640"/>
            <a:ext cx="6512511" cy="1143000"/>
          </a:xfrm>
        </p:spPr>
        <p:txBody>
          <a:bodyPr/>
          <a:lstStyle/>
          <a:p>
            <a:pPr marL="0" indent="0">
              <a:buNone/>
            </a:pPr>
            <a:r>
              <a:rPr lang="ru-RU" dirty="0"/>
              <a:t>Энергия человека</a:t>
            </a:r>
            <a:br>
              <a:rPr lang="ru-RU" dirty="0"/>
            </a:br>
            <a:endParaRPr lang="ru-RU"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 y="1946375"/>
            <a:ext cx="3925594" cy="491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923928" y="1129135"/>
            <a:ext cx="5220072" cy="5632311"/>
          </a:xfrm>
          <a:prstGeom prst="rect">
            <a:avLst/>
          </a:prstGeom>
        </p:spPr>
        <p:txBody>
          <a:bodyPr wrap="square">
            <a:spAutoFit/>
          </a:bodyPr>
          <a:lstStyle/>
          <a:p>
            <a:r>
              <a:rPr lang="ru-RU" dirty="0" smtClean="0"/>
              <a:t>У нас уже есть устройство заряжаемое человеком, но ученые работают над тем, как получить энергию от обычного движения. Речь идет о микроэлектронике, но потенциал велик, при целевой аудитории в миллиард людей. Сегодня разрабатывается электроника, потребляющая все меньше энергии и однажды возможно, ваш телефон будет заряжаться, болтаясь в сумке, в кармане или в ваших руках и при вождением пальцем по экрану.</a:t>
            </a:r>
          </a:p>
          <a:p>
            <a:endParaRPr lang="ru-RU" dirty="0" smtClean="0"/>
          </a:p>
          <a:p>
            <a:r>
              <a:rPr lang="ru-RU" dirty="0" smtClean="0"/>
              <a:t>В национальной лаборатории Лоуренса в Беркли ученые представили устройство, использующие вирусы для трансформации давления в электричество. Это звучит потрясающе, но пока объяснить, как это работает невозможно. Так же есть небольшие переносные системы пассивно производящие энергию во время вашего движения. </a:t>
            </a:r>
            <a:endParaRPr lang="ru-RU" dirty="0"/>
          </a:p>
        </p:txBody>
      </p:sp>
    </p:spTree>
    <p:extLst>
      <p:ext uri="{BB962C8B-B14F-4D97-AF65-F5344CB8AC3E}">
        <p14:creationId xmlns:p14="http://schemas.microsoft.com/office/powerpoint/2010/main" val="14640445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188640"/>
            <a:ext cx="6512511" cy="1143000"/>
          </a:xfrm>
        </p:spPr>
        <p:txBody>
          <a:bodyPr/>
          <a:lstStyle/>
          <a:p>
            <a:pPr marL="0" indent="0">
              <a:buNone/>
            </a:pPr>
            <a:r>
              <a:rPr lang="ru-RU" dirty="0" smtClean="0"/>
              <a:t>Одежда будущего</a:t>
            </a:r>
            <a:br>
              <a:rPr lang="ru-RU" dirty="0" smtClean="0"/>
            </a:br>
            <a:r>
              <a:rPr lang="ru-RU" dirty="0" smtClean="0"/>
              <a:t> </a:t>
            </a:r>
            <a:endParaRPr lang="ru-RU" dirty="0"/>
          </a:p>
        </p:txBody>
      </p:sp>
      <p:sp>
        <p:nvSpPr>
          <p:cNvPr id="3" name="Прямоугольник 2"/>
          <p:cNvSpPr/>
          <p:nvPr/>
        </p:nvSpPr>
        <p:spPr>
          <a:xfrm>
            <a:off x="3779912" y="980728"/>
            <a:ext cx="4572000" cy="5632311"/>
          </a:xfrm>
          <a:prstGeom prst="rect">
            <a:avLst/>
          </a:prstGeom>
        </p:spPr>
        <p:txBody>
          <a:bodyPr>
            <a:spAutoFit/>
          </a:bodyPr>
          <a:lstStyle/>
          <a:p>
            <a:r>
              <a:rPr lang="ru-RU" dirty="0" smtClean="0"/>
              <a:t>Вы будете удивлены, но смартфоны, часы и браслеты, которые отслеживают количество пройденных шагов за день, – это лишь малая часть того, что ожидает нас в будущем. Одежда будущего или умная одежда, которая разрабатывается уже сегодня, заставит волосы встать дыбом от предвкушения того, что уже в ближайшем времени будет доступно каждому человеку. Современная одежда из </a:t>
            </a:r>
            <a:r>
              <a:rPr lang="ru-RU" dirty="0" err="1" smtClean="0"/>
              <a:t>метаматериалов</a:t>
            </a:r>
            <a:r>
              <a:rPr lang="ru-RU" dirty="0" smtClean="0"/>
              <a:t> также не оставит вас равнодушным.</a:t>
            </a:r>
          </a:p>
          <a:p>
            <a:r>
              <a:rPr lang="ru-RU" dirty="0" smtClean="0"/>
              <a:t>одежда будущего</a:t>
            </a:r>
          </a:p>
          <a:p>
            <a:endParaRPr lang="ru-RU" dirty="0" smtClean="0"/>
          </a:p>
          <a:p>
            <a:r>
              <a:rPr lang="ru-RU" dirty="0" smtClean="0"/>
              <a:t>Представьте, что уже через 10 лет ваша одежда и обувь будут значительно умнее, чем современные смартфоны и часы. Впечатляет? Конечно! И одновременно с восторгом становится немного страшно.</a:t>
            </a:r>
            <a:endParaRPr lang="ru-RU"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10" y="980727"/>
            <a:ext cx="3593798" cy="5472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9993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260648"/>
            <a:ext cx="6512511" cy="1143000"/>
          </a:xfrm>
        </p:spPr>
        <p:txBody>
          <a:bodyPr/>
          <a:lstStyle/>
          <a:p>
            <a:pPr marL="0" indent="0">
              <a:buNone/>
            </a:pPr>
            <a:r>
              <a:rPr lang="ru-RU" dirty="0" smtClean="0"/>
              <a:t>Транспорт будущего</a:t>
            </a:r>
            <a:br>
              <a:rPr lang="ru-RU" dirty="0" smtClean="0"/>
            </a:br>
            <a:endParaRPr lang="ru-RU" dirty="0"/>
          </a:p>
        </p:txBody>
      </p:sp>
      <p:sp>
        <p:nvSpPr>
          <p:cNvPr id="3" name="Прямоугольник 2"/>
          <p:cNvSpPr/>
          <p:nvPr/>
        </p:nvSpPr>
        <p:spPr>
          <a:xfrm>
            <a:off x="3419872" y="1124744"/>
            <a:ext cx="5724128" cy="5632311"/>
          </a:xfrm>
          <a:prstGeom prst="rect">
            <a:avLst/>
          </a:prstGeom>
        </p:spPr>
        <p:txBody>
          <a:bodyPr wrap="square">
            <a:spAutoFit/>
          </a:bodyPr>
          <a:lstStyle/>
          <a:p>
            <a:r>
              <a:rPr lang="ru-RU" dirty="0" smtClean="0"/>
              <a:t>Самолеты, поезда и автомобили возили нас весь двадцатый век, но сегодня все это уже далеко не ново. Транспорт будущего будет ездить по линиям магнитной левитации, возить нас на реактивных ранцах (</a:t>
            </a:r>
            <a:r>
              <a:rPr lang="ru-RU" dirty="0" err="1" smtClean="0"/>
              <a:t>джетпаках</a:t>
            </a:r>
            <a:r>
              <a:rPr lang="ru-RU" dirty="0" smtClean="0"/>
              <a:t>) и помещаться в рюкзаке — и все это будет раньше, чем вы думаете.</a:t>
            </a:r>
          </a:p>
          <a:p>
            <a:r>
              <a:rPr lang="ru-RU" dirty="0" smtClean="0"/>
              <a:t>Представьте себе: гениальный миллиардер разрабатывает инновационный электромобиль, основывает компанию, которая будет отвозить космонавтов на Международную космическую станцию и изобретает весьма успешную альтернативу банковской системе. Для многих это может звучать как фантастика, но на самом деле — это реальность. </a:t>
            </a:r>
            <a:r>
              <a:rPr lang="ru-RU" dirty="0" err="1" smtClean="0"/>
              <a:t>Элон</a:t>
            </a:r>
            <a:r>
              <a:rPr lang="ru-RU" dirty="0" smtClean="0"/>
              <a:t> </a:t>
            </a:r>
            <a:r>
              <a:rPr lang="ru-RU" dirty="0" err="1" smtClean="0"/>
              <a:t>Маск</a:t>
            </a:r>
            <a:r>
              <a:rPr lang="ru-RU" dirty="0" smtClean="0"/>
              <a:t> основал </a:t>
            </a:r>
            <a:r>
              <a:rPr lang="ru-RU" dirty="0" err="1" smtClean="0"/>
              <a:t>Tesla</a:t>
            </a:r>
            <a:r>
              <a:rPr lang="ru-RU" dirty="0" smtClean="0"/>
              <a:t> </a:t>
            </a:r>
            <a:r>
              <a:rPr lang="ru-RU" dirty="0" err="1" smtClean="0"/>
              <a:t>Motors</a:t>
            </a:r>
            <a:r>
              <a:rPr lang="ru-RU" dirty="0" smtClean="0"/>
              <a:t>, </a:t>
            </a:r>
            <a:r>
              <a:rPr lang="ru-RU" dirty="0" err="1" smtClean="0"/>
              <a:t>SpaceX</a:t>
            </a:r>
            <a:r>
              <a:rPr lang="ru-RU" dirty="0" smtClean="0"/>
              <a:t> и </a:t>
            </a:r>
            <a:r>
              <a:rPr lang="ru-RU" dirty="0" err="1" smtClean="0"/>
              <a:t>PayPal</a:t>
            </a:r>
            <a:r>
              <a:rPr lang="ru-RU" dirty="0" smtClean="0"/>
              <a:t>, но этим его жажда изобретений не насытилась: не так давно миллиардер представлял свою идею сверхбыстрой городской транспортной системы, которая могла бы «отвезти вас из Сан-Франциско в Лос-Анджелес за 35 минут».  </a:t>
            </a:r>
            <a:endParaRPr lang="ru-RU"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8" y="1406395"/>
            <a:ext cx="3265748" cy="4542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45278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5796"/>
            <a:ext cx="6512511" cy="1143000"/>
          </a:xfrm>
        </p:spPr>
        <p:txBody>
          <a:bodyPr/>
          <a:lstStyle/>
          <a:p>
            <a:pPr marL="0" indent="0">
              <a:buNone/>
            </a:pPr>
            <a:r>
              <a:rPr lang="ru-RU" dirty="0" smtClean="0"/>
              <a:t>Продукты питания будущего</a:t>
            </a:r>
            <a:br>
              <a:rPr lang="ru-RU" dirty="0" smtClean="0"/>
            </a:br>
            <a:r>
              <a:rPr lang="ru-RU" dirty="0" smtClean="0"/>
              <a:t/>
            </a:r>
            <a:br>
              <a:rPr lang="ru-RU" dirty="0" smtClean="0"/>
            </a:br>
            <a:endParaRPr lang="ru-RU" dirty="0"/>
          </a:p>
        </p:txBody>
      </p:sp>
      <p:sp>
        <p:nvSpPr>
          <p:cNvPr id="3" name="Прямоугольник 2"/>
          <p:cNvSpPr/>
          <p:nvPr/>
        </p:nvSpPr>
        <p:spPr>
          <a:xfrm>
            <a:off x="0" y="2348880"/>
            <a:ext cx="9144000" cy="3970318"/>
          </a:xfrm>
          <a:prstGeom prst="rect">
            <a:avLst/>
          </a:prstGeom>
        </p:spPr>
        <p:txBody>
          <a:bodyPr wrap="square">
            <a:spAutoFit/>
          </a:bodyPr>
          <a:lstStyle/>
          <a:p>
            <a:r>
              <a:rPr lang="ru-RU" dirty="0" smtClean="0"/>
              <a:t>Питательная жвачка</a:t>
            </a:r>
          </a:p>
          <a:p>
            <a:r>
              <a:rPr lang="ru-RU" dirty="0" smtClean="0"/>
              <a:t> </a:t>
            </a:r>
          </a:p>
          <a:p>
            <a:r>
              <a:rPr lang="ru-RU" dirty="0" smtClean="0"/>
              <a:t>В повести </a:t>
            </a:r>
            <a:r>
              <a:rPr lang="ru-RU" dirty="0" err="1" smtClean="0"/>
              <a:t>Роальда</a:t>
            </a:r>
            <a:r>
              <a:rPr lang="ru-RU" dirty="0" smtClean="0"/>
              <a:t> Даля «Чарли и шоколадная фабрика» эксцентричный кондитер Вилли </a:t>
            </a:r>
            <a:r>
              <a:rPr lang="ru-RU" dirty="0" err="1" smtClean="0"/>
              <a:t>Вонка</a:t>
            </a:r>
            <a:r>
              <a:rPr lang="ru-RU" dirty="0" smtClean="0"/>
              <a:t> выпускал жвачку-обед. Жующему ее казалось, что он съел полноценный ланч из трех блюд и что он абсолютно сыт. Воплотить сказочную задумку в реальность решил британский ученый Дэйв </a:t>
            </a:r>
            <a:r>
              <a:rPr lang="ru-RU" dirty="0" err="1" smtClean="0"/>
              <a:t>Харт</a:t>
            </a:r>
            <a:r>
              <a:rPr lang="ru-RU" dirty="0" smtClean="0"/>
              <a:t> из Института пищевых исследований в </a:t>
            </a:r>
            <a:r>
              <a:rPr lang="ru-RU" dirty="0" err="1" smtClean="0"/>
              <a:t>Норвиче</a:t>
            </a:r>
            <a:r>
              <a:rPr lang="ru-RU" dirty="0" smtClean="0"/>
              <a:t> и в 2010 году приступил к работе. В жевательную резинку </a:t>
            </a:r>
            <a:r>
              <a:rPr lang="ru-RU" dirty="0" err="1" smtClean="0"/>
              <a:t>Харт</a:t>
            </a:r>
            <a:r>
              <a:rPr lang="ru-RU" dirty="0" smtClean="0"/>
              <a:t> придумал внедрять микрокапсулы со вкусом тех или иных продуктов, лопающиеся при контакте со слюной. Более мягкие капсулы со вкусом первых блюд «раскрываются» вначале, а более твердые, со вкусом горячего и десерта, позднее и при более интенсивном жевании. </a:t>
            </a:r>
            <a:r>
              <a:rPr lang="ru-RU" dirty="0" err="1" smtClean="0"/>
              <a:t>Харт</a:t>
            </a:r>
            <a:r>
              <a:rPr lang="ru-RU" dirty="0" smtClean="0"/>
              <a:t> сумел разработать технологию, которая уберегает вкусы от смешивания. Для этого разные слои жевательной резинки он проложил желатином.</a:t>
            </a:r>
          </a:p>
          <a:p>
            <a:r>
              <a:rPr lang="ru-RU" dirty="0" smtClean="0"/>
              <a:t> </a:t>
            </a:r>
          </a:p>
        </p:txBody>
      </p:sp>
    </p:spTree>
    <p:extLst>
      <p:ext uri="{BB962C8B-B14F-4D97-AF65-F5344CB8AC3E}">
        <p14:creationId xmlns:p14="http://schemas.microsoft.com/office/powerpoint/2010/main" val="27411802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1803" y="2996952"/>
            <a:ext cx="8208912" cy="3693319"/>
          </a:xfrm>
          <a:prstGeom prst="rect">
            <a:avLst/>
          </a:prstGeom>
        </p:spPr>
        <p:txBody>
          <a:bodyPr wrap="square">
            <a:spAutoFit/>
          </a:bodyPr>
          <a:lstStyle/>
          <a:p>
            <a:r>
              <a:rPr lang="ru-RU" dirty="0" smtClean="0"/>
              <a:t>Порошковая еда</a:t>
            </a:r>
          </a:p>
          <a:p>
            <a:r>
              <a:rPr lang="ru-RU" dirty="0" smtClean="0"/>
              <a:t> </a:t>
            </a:r>
          </a:p>
          <a:p>
            <a:r>
              <a:rPr lang="ru-RU" dirty="0" smtClean="0"/>
              <a:t>Слоган популярного в 90-е годы растворимого напитка </a:t>
            </a:r>
            <a:r>
              <a:rPr lang="ru-RU" dirty="0" err="1" smtClean="0"/>
              <a:t>Invite</a:t>
            </a:r>
            <a:r>
              <a:rPr lang="ru-RU" dirty="0" smtClean="0"/>
              <a:t> «Просто добавь воды!» взял на вооружение американский программист Роб </a:t>
            </a:r>
            <a:r>
              <a:rPr lang="ru-RU" dirty="0" err="1" smtClean="0"/>
              <a:t>Рейнхарт</a:t>
            </a:r>
            <a:r>
              <a:rPr lang="ru-RU" dirty="0" smtClean="0"/>
              <a:t>. В 2013 году он представил порошковый коктейль под названием </a:t>
            </a:r>
            <a:r>
              <a:rPr lang="ru-RU" dirty="0" err="1" smtClean="0"/>
              <a:t>Soylent</a:t>
            </a:r>
            <a:r>
              <a:rPr lang="ru-RU" dirty="0" smtClean="0"/>
              <a:t>, способный, по уверениям создателя, полностью заменить традиционную еду. Все, что нужно сделать перед его употреблением, — просто разбавить смесь водой. При этом в составе коктейля уже будет необходимое количество витаминов, аминокислот, жиров, углеводов и белков. Сам </a:t>
            </a:r>
            <a:r>
              <a:rPr lang="ru-RU" dirty="0" err="1" smtClean="0"/>
              <a:t>Рейнхарт</a:t>
            </a:r>
            <a:r>
              <a:rPr lang="ru-RU" dirty="0" smtClean="0"/>
              <a:t> в качестве эксперимента в течение месяца питался лишь порошком </a:t>
            </a:r>
            <a:r>
              <a:rPr lang="ru-RU" dirty="0" err="1" smtClean="0"/>
              <a:t>Soylent</a:t>
            </a:r>
            <a:r>
              <a:rPr lang="ru-RU" dirty="0" smtClean="0"/>
              <a:t>. За это время он сумел скинуть пару лишних килограммов, чувствовал себя здоровым и энергичным, но главное — не отвлекался на мысли о еде.</a:t>
            </a:r>
            <a:endParaRPr lang="ru-RU"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134" y="162953"/>
            <a:ext cx="6572250" cy="2833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63708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6552" y="0"/>
            <a:ext cx="8640960" cy="1325991"/>
          </a:xfrm>
        </p:spPr>
        <p:txBody>
          <a:bodyPr/>
          <a:lstStyle/>
          <a:p>
            <a:pPr marL="0" indent="0">
              <a:buNone/>
            </a:pPr>
            <a:r>
              <a:rPr lang="ru-RU" dirty="0" smtClean="0"/>
              <a:t>Вопросы о будущем</a:t>
            </a:r>
            <a:endParaRPr lang="ru-RU" dirty="0"/>
          </a:p>
        </p:txBody>
      </p:sp>
      <p:sp>
        <p:nvSpPr>
          <p:cNvPr id="3" name="Прямоугольник 2"/>
          <p:cNvSpPr/>
          <p:nvPr/>
        </p:nvSpPr>
        <p:spPr>
          <a:xfrm>
            <a:off x="0" y="1124744"/>
            <a:ext cx="9144000" cy="646331"/>
          </a:xfrm>
          <a:prstGeom prst="rect">
            <a:avLst/>
          </a:prstGeom>
        </p:spPr>
        <p:txBody>
          <a:bodyPr wrap="square">
            <a:spAutoFit/>
          </a:bodyPr>
          <a:lstStyle/>
          <a:p>
            <a:r>
              <a:rPr lang="ru-RU" dirty="0" smtClean="0"/>
              <a:t>1) Какие 2 предмета по выбору нужно сдавать в ЕГЭ для </a:t>
            </a:r>
            <a:r>
              <a:rPr lang="ru-RU" dirty="0" err="1" smtClean="0"/>
              <a:t>препринимателя</a:t>
            </a:r>
            <a:r>
              <a:rPr lang="ru-RU" dirty="0" smtClean="0"/>
              <a:t>? Обществознание и еще какой?</a:t>
            </a:r>
            <a:endParaRPr lang="ru-RU" dirty="0"/>
          </a:p>
        </p:txBody>
      </p:sp>
      <p:sp>
        <p:nvSpPr>
          <p:cNvPr id="4" name="Прямоугольник 3"/>
          <p:cNvSpPr/>
          <p:nvPr/>
        </p:nvSpPr>
        <p:spPr>
          <a:xfrm>
            <a:off x="0" y="1988840"/>
            <a:ext cx="9036496" cy="369332"/>
          </a:xfrm>
          <a:prstGeom prst="rect">
            <a:avLst/>
          </a:prstGeom>
        </p:spPr>
        <p:txBody>
          <a:bodyPr wrap="square">
            <a:spAutoFit/>
          </a:bodyPr>
          <a:lstStyle/>
          <a:p>
            <a:r>
              <a:rPr lang="ru-RU" dirty="0" smtClean="0"/>
              <a:t>2) Нужно ли иметь высшее образование? </a:t>
            </a:r>
            <a:endParaRPr lang="ru-RU" dirty="0"/>
          </a:p>
        </p:txBody>
      </p:sp>
      <p:sp>
        <p:nvSpPr>
          <p:cNvPr id="5" name="Прямоугольник 4"/>
          <p:cNvSpPr/>
          <p:nvPr/>
        </p:nvSpPr>
        <p:spPr>
          <a:xfrm>
            <a:off x="35736" y="2535841"/>
            <a:ext cx="9108263" cy="646331"/>
          </a:xfrm>
          <a:prstGeom prst="rect">
            <a:avLst/>
          </a:prstGeom>
        </p:spPr>
        <p:txBody>
          <a:bodyPr wrap="square">
            <a:spAutoFit/>
          </a:bodyPr>
          <a:lstStyle/>
          <a:p>
            <a:r>
              <a:rPr lang="ru-RU" dirty="0" smtClean="0"/>
              <a:t>3)Из за чего множество начинающих </a:t>
            </a:r>
            <a:r>
              <a:rPr lang="ru-RU" dirty="0" err="1" smtClean="0"/>
              <a:t>препринимателей</a:t>
            </a:r>
            <a:r>
              <a:rPr lang="ru-RU" dirty="0" smtClean="0"/>
              <a:t> проваливают свой бизнес и остаются банкротами? </a:t>
            </a:r>
            <a:endParaRPr lang="ru-RU" dirty="0"/>
          </a:p>
        </p:txBody>
      </p:sp>
    </p:spTree>
    <p:extLst>
      <p:ext uri="{BB962C8B-B14F-4D97-AF65-F5344CB8AC3E}">
        <p14:creationId xmlns:p14="http://schemas.microsoft.com/office/powerpoint/2010/main" val="35097599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6512511" cy="1143000"/>
          </a:xfrm>
        </p:spPr>
        <p:txBody>
          <a:bodyPr/>
          <a:lstStyle/>
          <a:p>
            <a:pPr marL="0" indent="0">
              <a:buNone/>
            </a:pPr>
            <a:r>
              <a:rPr lang="ru-RU" dirty="0" smtClean="0"/>
              <a:t>Что на это отвечают наши одноклассники:</a:t>
            </a:r>
            <a:endParaRPr lang="ru-RU" dirty="0"/>
          </a:p>
        </p:txBody>
      </p:sp>
      <p:sp>
        <p:nvSpPr>
          <p:cNvPr id="3" name="Прямоугольник 2"/>
          <p:cNvSpPr/>
          <p:nvPr/>
        </p:nvSpPr>
        <p:spPr>
          <a:xfrm>
            <a:off x="107504" y="1700808"/>
            <a:ext cx="9036496" cy="369332"/>
          </a:xfrm>
          <a:prstGeom prst="rect">
            <a:avLst/>
          </a:prstGeom>
        </p:spPr>
        <p:txBody>
          <a:bodyPr wrap="square">
            <a:spAutoFit/>
          </a:bodyPr>
          <a:lstStyle/>
          <a:p>
            <a:r>
              <a:rPr lang="ru-RU" dirty="0" smtClean="0"/>
              <a:t>1)Просто хочу заранее за 2 года подготовиться по этим предметам :) </a:t>
            </a:r>
            <a:endParaRPr lang="ru-RU" dirty="0"/>
          </a:p>
        </p:txBody>
      </p:sp>
      <p:sp>
        <p:nvSpPr>
          <p:cNvPr id="4" name="Прямоугольник 3"/>
          <p:cNvSpPr/>
          <p:nvPr/>
        </p:nvSpPr>
        <p:spPr>
          <a:xfrm>
            <a:off x="107504" y="2250756"/>
            <a:ext cx="4572000" cy="1200329"/>
          </a:xfrm>
          <a:prstGeom prst="rect">
            <a:avLst/>
          </a:prstGeom>
        </p:spPr>
        <p:txBody>
          <a:bodyPr>
            <a:spAutoFit/>
          </a:bodyPr>
          <a:lstStyle/>
          <a:p>
            <a:r>
              <a:rPr lang="ru-RU" dirty="0" smtClean="0"/>
              <a:t>2)Очень будет трудно построить бизнес без высшего образование.</a:t>
            </a:r>
          </a:p>
          <a:p>
            <a:r>
              <a:rPr lang="ru-RU" dirty="0" smtClean="0"/>
              <a:t>Образование не нужно вообще , главное что бы был ум.</a:t>
            </a:r>
            <a:endParaRPr lang="ru-RU" b="1" dirty="0"/>
          </a:p>
        </p:txBody>
      </p:sp>
      <p:sp>
        <p:nvSpPr>
          <p:cNvPr id="5" name="Прямоугольник 4"/>
          <p:cNvSpPr/>
          <p:nvPr/>
        </p:nvSpPr>
        <p:spPr>
          <a:xfrm>
            <a:off x="53752" y="3472981"/>
            <a:ext cx="7974632" cy="646331"/>
          </a:xfrm>
          <a:prstGeom prst="rect">
            <a:avLst/>
          </a:prstGeom>
        </p:spPr>
        <p:txBody>
          <a:bodyPr wrap="square">
            <a:spAutoFit/>
          </a:bodyPr>
          <a:lstStyle/>
          <a:p>
            <a:r>
              <a:rPr lang="ru-RU" dirty="0" smtClean="0"/>
              <a:t>3)Проваливают бизнес из-за большой конкуренции и </a:t>
            </a:r>
            <a:r>
              <a:rPr lang="ru-RU" dirty="0" err="1" smtClean="0"/>
              <a:t>неокупаемости</a:t>
            </a:r>
            <a:r>
              <a:rPr lang="ru-RU" dirty="0" smtClean="0"/>
              <a:t> товара. </a:t>
            </a:r>
            <a:endParaRPr lang="ru-RU"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6068" y="3933056"/>
            <a:ext cx="3305944"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07162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9522"/>
            <a:ext cx="8280920" cy="1143000"/>
          </a:xfrm>
        </p:spPr>
        <p:txBody>
          <a:bodyPr/>
          <a:lstStyle/>
          <a:p>
            <a:pPr marL="0" indent="0">
              <a:buNone/>
            </a:pPr>
            <a:r>
              <a:rPr lang="ru-RU" dirty="0" smtClean="0"/>
              <a:t>Буклет будущей профессии</a:t>
            </a:r>
            <a:br>
              <a:rPr lang="ru-RU" dirty="0" smtClean="0"/>
            </a:br>
            <a:r>
              <a:rPr lang="ru-RU" dirty="0" smtClean="0"/>
              <a:t/>
            </a:r>
            <a:br>
              <a:rPr lang="ru-RU" dirty="0" smtClean="0"/>
            </a:br>
            <a:r>
              <a:rPr lang="ru-RU" dirty="0" smtClean="0"/>
              <a:t/>
            </a:r>
            <a:br>
              <a:rPr lang="ru-RU" dirty="0" smtClean="0"/>
            </a:br>
            <a:endParaRPr lang="ru-RU"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4744"/>
            <a:ext cx="9144000" cy="573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9403489"/>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00" y="0"/>
            <a:ext cx="9217024" cy="2880320"/>
          </a:xfrm>
        </p:spPr>
        <p:txBody>
          <a:bodyPr/>
          <a:lstStyle/>
          <a:p>
            <a:pPr marL="0" indent="0">
              <a:buNone/>
            </a:pPr>
            <a:r>
              <a:rPr lang="ru-RU" dirty="0" smtClean="0"/>
              <a:t>Создатели проекта:</a:t>
            </a:r>
            <a:br>
              <a:rPr lang="ru-RU" dirty="0" smtClean="0"/>
            </a:br>
            <a:r>
              <a:rPr lang="ru-RU" sz="3600" dirty="0" smtClean="0"/>
              <a:t>1)</a:t>
            </a:r>
            <a:r>
              <a:rPr lang="ru-RU" sz="3600" dirty="0" err="1" smtClean="0"/>
              <a:t>Черневина</a:t>
            </a:r>
            <a:r>
              <a:rPr lang="ru-RU" sz="3600" dirty="0" smtClean="0"/>
              <a:t> Алёна</a:t>
            </a:r>
            <a:br>
              <a:rPr lang="ru-RU" sz="3600" dirty="0" smtClean="0"/>
            </a:br>
            <a:r>
              <a:rPr lang="ru-RU" sz="3600" dirty="0" smtClean="0"/>
              <a:t>2)Кушаков Артемий</a:t>
            </a:r>
            <a:br>
              <a:rPr lang="ru-RU" sz="3600" dirty="0" smtClean="0"/>
            </a:br>
            <a:r>
              <a:rPr lang="ru-RU" sz="3600" dirty="0" smtClean="0"/>
              <a:t>3)Ахметов Даниэль</a:t>
            </a:r>
            <a:br>
              <a:rPr lang="ru-RU" sz="3600" dirty="0" smtClean="0"/>
            </a:br>
            <a:r>
              <a:rPr lang="ru-RU" sz="3600" dirty="0" smtClean="0"/>
              <a:t>4)</a:t>
            </a:r>
            <a:r>
              <a:rPr lang="ru-RU" sz="3600" dirty="0" err="1" smtClean="0"/>
              <a:t>Фахриева</a:t>
            </a:r>
            <a:r>
              <a:rPr lang="ru-RU" sz="3600" dirty="0" smtClean="0"/>
              <a:t> </a:t>
            </a:r>
            <a:r>
              <a:rPr lang="ru-RU" sz="3600" dirty="0" err="1" smtClean="0"/>
              <a:t>Ильвина</a:t>
            </a:r>
            <a:r>
              <a:rPr lang="ru-RU" sz="3600" dirty="0" smtClean="0"/>
              <a:t/>
            </a:r>
            <a:br>
              <a:rPr lang="ru-RU" sz="3600" dirty="0" smtClean="0"/>
            </a:br>
            <a:r>
              <a:rPr lang="ru-RU" dirty="0" smtClean="0"/>
              <a:t/>
            </a:r>
            <a:br>
              <a:rPr lang="ru-RU" dirty="0" smtClean="0"/>
            </a:br>
            <a:r>
              <a:rPr lang="ru-RU" dirty="0" smtClean="0"/>
              <a:t>Всем большое спасибо за внимание.</a:t>
            </a:r>
            <a:br>
              <a:rPr lang="ru-RU" dirty="0" smtClean="0"/>
            </a:br>
            <a:r>
              <a:rPr lang="ru-RU" dirty="0" smtClean="0"/>
              <a:t>Хорошего вам настроения!</a:t>
            </a:r>
            <a:br>
              <a:rPr lang="ru-RU" dirty="0" smtClean="0"/>
            </a:br>
            <a:endParaRPr lang="ru-RU" dirty="0"/>
          </a:p>
        </p:txBody>
      </p:sp>
    </p:spTree>
    <p:extLst>
      <p:ext uri="{BB962C8B-B14F-4D97-AF65-F5344CB8AC3E}">
        <p14:creationId xmlns:p14="http://schemas.microsoft.com/office/powerpoint/2010/main" val="1328315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55575" y="21792"/>
            <a:ext cx="7543800" cy="691262"/>
          </a:xfrm>
        </p:spPr>
        <p:txBody>
          <a:bodyPr>
            <a:noAutofit/>
          </a:bodyPr>
          <a:lstStyle/>
          <a:p>
            <a:pPr marL="0" indent="0">
              <a:buNone/>
            </a:pPr>
            <a:r>
              <a:rPr lang="ru-RU" dirty="0"/>
              <a:t>К</a:t>
            </a:r>
            <a:r>
              <a:rPr lang="ru-RU" dirty="0" smtClean="0"/>
              <a:t>ниги о будущем</a:t>
            </a:r>
            <a:endParaRPr lang="ru-RU" dirty="0"/>
          </a:p>
        </p:txBody>
      </p:sp>
      <p:sp>
        <p:nvSpPr>
          <p:cNvPr id="3" name="Объект 2"/>
          <p:cNvSpPr>
            <a:spLocks noGrp="1"/>
          </p:cNvSpPr>
          <p:nvPr>
            <p:ph sz="quarter" idx="13"/>
          </p:nvPr>
        </p:nvSpPr>
        <p:spPr>
          <a:xfrm>
            <a:off x="155575" y="926524"/>
            <a:ext cx="4416425" cy="5931475"/>
          </a:xfrm>
        </p:spPr>
        <p:txBody>
          <a:bodyPr/>
          <a:lstStyle/>
          <a:p>
            <a:endParaRPr lang="ru-RU"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26525"/>
            <a:ext cx="4572000"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4" descr="http://selectbook.ru/book/image/fiskUfzUyRmlBrT.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Прямоугольник 4"/>
          <p:cNvSpPr/>
          <p:nvPr/>
        </p:nvSpPr>
        <p:spPr>
          <a:xfrm>
            <a:off x="4788024" y="620688"/>
            <a:ext cx="4248472" cy="6186309"/>
          </a:xfrm>
          <a:prstGeom prst="rect">
            <a:avLst/>
          </a:prstGeom>
        </p:spPr>
        <p:txBody>
          <a:bodyPr wrap="square">
            <a:spAutoFit/>
          </a:bodyPr>
          <a:lstStyle/>
          <a:p>
            <a:r>
              <a:rPr lang="ru-RU" dirty="0" smtClean="0"/>
              <a:t>Настанет ли в процессе развития вселенной такой момент, когда существование человечества подойдет к концу? И как насчет самой вселенной — погибнет ли она когда‑нибудь или будет существовать вечно? Подборка рассуждений на эти темы представлена в сборнике «Вселенная в далеком будущем», вышедшем под редакцией Джорджа Эллиса и состоящем из восемнадцати статей. Различные перспективы, обсуждаемые авторами этой книги, базируются на научных открытиях прошлого и настоящего, проецируемых в будущее. Эти рассуждения стимулируют, бросают вызов, побуждают к дальнейшим размышлениям, однако не дают забывать о том, что, возможно, наши теории не удастся проверить до конца времен.</a:t>
            </a:r>
            <a:endParaRPr lang="ru-RU" dirty="0"/>
          </a:p>
        </p:txBody>
      </p:sp>
    </p:spTree>
    <p:extLst>
      <p:ext uri="{BB962C8B-B14F-4D97-AF65-F5344CB8AC3E}">
        <p14:creationId xmlns:p14="http://schemas.microsoft.com/office/powerpoint/2010/main" val="383474469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rot="11138747" flipH="1" flipV="1">
            <a:off x="9144000" y="5517232"/>
            <a:ext cx="1332656" cy="792088"/>
          </a:xfrm>
        </p:spPr>
        <p:txBody>
          <a:bodyPr/>
          <a:lstStyle/>
          <a:p>
            <a:endParaRPr lang="ru-RU" dirty="0"/>
          </a:p>
        </p:txBody>
      </p:sp>
      <p:sp>
        <p:nvSpPr>
          <p:cNvPr id="2" name="Объект 1"/>
          <p:cNvSpPr>
            <a:spLocks noGrp="1"/>
          </p:cNvSpPr>
          <p:nvPr>
            <p:ph sz="quarter" idx="13"/>
          </p:nvPr>
        </p:nvSpPr>
        <p:spPr>
          <a:xfrm>
            <a:off x="0" y="-19535"/>
            <a:ext cx="4499991" cy="6877535"/>
          </a:xfrm>
        </p:spPr>
        <p:txBody>
          <a:bodyPr/>
          <a:lstStyle/>
          <a:p>
            <a:endParaRPr lang="ru-RU"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30" y="16024"/>
            <a:ext cx="4472461" cy="6841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499991" y="548680"/>
            <a:ext cx="4572000" cy="3139321"/>
          </a:xfrm>
          <a:prstGeom prst="rect">
            <a:avLst/>
          </a:prstGeom>
        </p:spPr>
        <p:txBody>
          <a:bodyPr>
            <a:spAutoFit/>
          </a:bodyPr>
          <a:lstStyle/>
          <a:p>
            <a:r>
              <a:rPr lang="ru-RU" dirty="0" smtClean="0"/>
              <a:t>В романе Кира Булычева «Сто лет тому вперед» вы прочитаете о том, как злобные космические пираты, прилетевшие на землю с далекой планеты </a:t>
            </a:r>
            <a:r>
              <a:rPr lang="ru-RU" dirty="0" err="1" smtClean="0"/>
              <a:t>Крокрыс</a:t>
            </a:r>
            <a:r>
              <a:rPr lang="ru-RU" dirty="0" smtClean="0"/>
              <a:t>, попытались завладеть чудесным изобретением – </a:t>
            </a:r>
            <a:r>
              <a:rPr lang="ru-RU" dirty="0" err="1" smtClean="0"/>
              <a:t>миелофоном</a:t>
            </a:r>
            <a:r>
              <a:rPr lang="ru-RU" dirty="0" smtClean="0"/>
              <a:t>, и о том, что произошло дальше, когда Алиса Селезнева и ее друзья стали на пути бандитов-инопланетян. По мотивам романа был снят знаменитый сериал «Гостья из будущего».</a:t>
            </a:r>
            <a:endParaRPr lang="ru-RU" dirty="0"/>
          </a:p>
        </p:txBody>
      </p:sp>
    </p:spTree>
    <p:extLst>
      <p:ext uri="{BB962C8B-B14F-4D97-AF65-F5344CB8AC3E}">
        <p14:creationId xmlns:p14="http://schemas.microsoft.com/office/powerpoint/2010/main" val="10837067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7" y="332656"/>
            <a:ext cx="7200800" cy="864096"/>
          </a:xfrm>
        </p:spPr>
        <p:txBody>
          <a:bodyPr/>
          <a:lstStyle/>
          <a:p>
            <a:pPr marL="0" indent="0">
              <a:buNone/>
            </a:pPr>
            <a:r>
              <a:rPr lang="ru-RU" dirty="0" smtClean="0"/>
              <a:t>Фильмы о будущем </a:t>
            </a:r>
            <a:endParaRPr lang="ru-RU" dirty="0"/>
          </a:p>
        </p:txBody>
      </p:sp>
      <p:sp>
        <p:nvSpPr>
          <p:cNvPr id="3" name="Текст 2"/>
          <p:cNvSpPr>
            <a:spLocks noGrp="1"/>
          </p:cNvSpPr>
          <p:nvPr>
            <p:ph type="body" idx="1"/>
          </p:nvPr>
        </p:nvSpPr>
        <p:spPr>
          <a:xfrm>
            <a:off x="179512" y="1916832"/>
            <a:ext cx="3312368" cy="4824536"/>
          </a:xfrm>
        </p:spPr>
        <p:txBody>
          <a:bodyPr/>
          <a:lstStyle/>
          <a:p>
            <a:endParaRPr lang="ru-RU"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457400"/>
            <a:ext cx="3877216"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835652" y="1582341"/>
            <a:ext cx="4572000" cy="3693319"/>
          </a:xfrm>
          <a:prstGeom prst="rect">
            <a:avLst/>
          </a:prstGeom>
        </p:spPr>
        <p:txBody>
          <a:bodyPr>
            <a:spAutoFit/>
          </a:bodyPr>
          <a:lstStyle/>
          <a:p>
            <a:r>
              <a:rPr lang="ru-RU" dirty="0" smtClean="0"/>
              <a:t>Когда в руки к молодой девушке, жаждущей новых приключений, попадает загадочный предмет, открывающий доступ в параллельную реальность, она вынуждена обратиться за помощью к циничному гению-изобретателю Фрэнку. Кейси должна убедить бывшего вундеркинда раскрыть ей тайну загадочного места, находящегося вне привычной реальности, известного как Земля будущего, и убедить Фрэнка вернуться туда, откуда его однажды изгнали</a:t>
            </a:r>
            <a:endParaRPr lang="ru-RU" dirty="0"/>
          </a:p>
        </p:txBody>
      </p:sp>
    </p:spTree>
    <p:extLst>
      <p:ext uri="{BB962C8B-B14F-4D97-AF65-F5344CB8AC3E}">
        <p14:creationId xmlns:p14="http://schemas.microsoft.com/office/powerpoint/2010/main" val="4294184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56388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707904" y="357341"/>
            <a:ext cx="4572000" cy="6186309"/>
          </a:xfrm>
          <a:prstGeom prst="rect">
            <a:avLst/>
          </a:prstGeom>
        </p:spPr>
        <p:txBody>
          <a:bodyPr>
            <a:spAutoFit/>
          </a:bodyPr>
          <a:lstStyle/>
          <a:p>
            <a:r>
              <a:rPr lang="ru-RU" dirty="0" smtClean="0"/>
              <a:t>События разворачиваются через тысячу лет после катастрофы, вынудившей человечество покинуть Землю. Новым домом становится планета под названием Нова </a:t>
            </a:r>
            <a:r>
              <a:rPr lang="ru-RU" dirty="0" err="1" smtClean="0"/>
              <a:t>Прайм</a:t>
            </a:r>
            <a:r>
              <a:rPr lang="ru-RU" dirty="0" smtClean="0"/>
              <a:t>. Легендарный генерал </a:t>
            </a:r>
            <a:r>
              <a:rPr lang="ru-RU" dirty="0" err="1" smtClean="0"/>
              <a:t>Сайфер</a:t>
            </a:r>
            <a:r>
              <a:rPr lang="ru-RU" dirty="0" smtClean="0"/>
              <a:t> </a:t>
            </a:r>
            <a:r>
              <a:rPr lang="ru-RU" dirty="0" err="1" smtClean="0"/>
              <a:t>Рейдж</a:t>
            </a:r>
            <a:r>
              <a:rPr lang="ru-RU" dirty="0" smtClean="0"/>
              <a:t> возвращается с очередного боевого задания в семью, которая раньше обходилась без его родительского внимания, чтобы стать отцом своему 13-летнему сыну Китаю. Во время астероидной бури летательный аппарат с папой и сыном на борту терпит крушение, падая на незнакомую и опасную Землю. И пока </a:t>
            </a:r>
            <a:r>
              <a:rPr lang="ru-RU" dirty="0" err="1" smtClean="0"/>
              <a:t>Рейдж</a:t>
            </a:r>
            <a:r>
              <a:rPr lang="ru-RU" dirty="0" smtClean="0"/>
              <a:t>-старший на последнем дыхании лежит среди обломков своего корабля, сын должен пересечь враждебный ландшафт, чтобы запустить их спасательный маячок. Ни о чем большем юноша в своей жизни не мечтал: быть солдатом, как отец, — его заветное желание..</a:t>
            </a:r>
            <a:endParaRPr lang="ru-RU" dirty="0"/>
          </a:p>
        </p:txBody>
      </p:sp>
    </p:spTree>
    <p:extLst>
      <p:ext uri="{BB962C8B-B14F-4D97-AF65-F5344CB8AC3E}">
        <p14:creationId xmlns:p14="http://schemas.microsoft.com/office/powerpoint/2010/main" val="12526673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546" y="11328"/>
            <a:ext cx="9282545" cy="6846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45089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60361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9"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59674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6512511" cy="1143000"/>
          </a:xfrm>
        </p:spPr>
        <p:txBody>
          <a:bodyPr/>
          <a:lstStyle/>
          <a:p>
            <a:pPr marL="0" indent="0">
              <a:buNone/>
            </a:pPr>
            <a:r>
              <a:rPr lang="ru-RU" dirty="0" smtClean="0"/>
              <a:t>Как мы будем жить через 50 лет?</a:t>
            </a:r>
            <a:endParaRPr lang="ru-RU" dirty="0"/>
          </a:p>
        </p:txBody>
      </p:sp>
      <p:sp>
        <p:nvSpPr>
          <p:cNvPr id="3" name="Прямоугольник 2"/>
          <p:cNvSpPr/>
          <p:nvPr/>
        </p:nvSpPr>
        <p:spPr>
          <a:xfrm>
            <a:off x="467544" y="1809387"/>
            <a:ext cx="8136904" cy="5078313"/>
          </a:xfrm>
          <a:prstGeom prst="rect">
            <a:avLst/>
          </a:prstGeom>
        </p:spPr>
        <p:txBody>
          <a:bodyPr wrap="square">
            <a:spAutoFit/>
          </a:bodyPr>
          <a:lstStyle/>
          <a:p>
            <a:r>
              <a:rPr lang="ru-RU" dirty="0" smtClean="0"/>
              <a:t>"Через 50 лет мы будем жить лучше. Мы будем ездить на автомобилях, работающих на солнечной энергии, и есть мясо, произведенное в лаборатории, без убийства животных. Мы будем брать энергию, которая нам нужна, из центра Земли, и распрощаемся, наконец, с газом и нефтью", - пишет издание. "Джованни </a:t>
            </a:r>
            <a:r>
              <a:rPr lang="ru-RU" dirty="0" err="1" smtClean="0"/>
              <a:t>Биньями</a:t>
            </a:r>
            <a:r>
              <a:rPr lang="ru-RU" dirty="0" smtClean="0"/>
              <a:t>, ученый мировой величины, с недавнего времени возглавляющий Национальный институт астрофизики, совершил путешествие по миру, чтобы понять, какие открытия, способные изменить нашу жизнь, еще остается сделать, - рассказывает автор. - Скорость научного познания непостоянна, но она неуклонно увеличивается". Какой будет наша жизнь в 2062 году? </a:t>
            </a:r>
            <a:r>
              <a:rPr lang="ru-RU" dirty="0" err="1" smtClean="0"/>
              <a:t>Биньями</a:t>
            </a:r>
            <a:r>
              <a:rPr lang="ru-RU" dirty="0" smtClean="0"/>
              <a:t> уверен: "Уже родился ребенок, который будет гулять по Марсу". Потому что планы покорения Марса разработаны уже давно. Ученый утверждает, что на Марс следует лететь, чтобы "понять секрет жизни, тайну того, как она сформировалась во Вселенной". Затем будет открыта новая, недосягаемая жизнь. Потребуется везение, чтобы перехватить сигнал из глубокого космоса, но это реально, и это придаст нам уверенности в том, что в другой солнечной системе существует разумная жизнь. "С этого момента в каждом из нас что-то изменится", - убежден ученый. « </a:t>
            </a:r>
            <a:endParaRPr lang="ru-RU" dirty="0"/>
          </a:p>
        </p:txBody>
      </p:sp>
    </p:spTree>
    <p:extLst>
      <p:ext uri="{BB962C8B-B14F-4D97-AF65-F5344CB8AC3E}">
        <p14:creationId xmlns:p14="http://schemas.microsoft.com/office/powerpoint/2010/main" val="1277799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90</TotalTime>
  <Words>1381</Words>
  <Application>Microsoft Office PowerPoint</Application>
  <PresentationFormat>Экран (4:3)</PresentationFormat>
  <Paragraphs>48</Paragraphs>
  <Slides>19</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Воздушный поток</vt:lpstr>
      <vt:lpstr>Прекрасное далёко .</vt:lpstr>
      <vt:lpstr>Книги о будущем</vt:lpstr>
      <vt:lpstr>Презентация PowerPoint</vt:lpstr>
      <vt:lpstr>Фильмы о будущем </vt:lpstr>
      <vt:lpstr>Презентация PowerPoint</vt:lpstr>
      <vt:lpstr>Презентация PowerPoint</vt:lpstr>
      <vt:lpstr>Презентация PowerPoint</vt:lpstr>
      <vt:lpstr>Презентация PowerPoint</vt:lpstr>
      <vt:lpstr>Как мы будем жить через 50 лет?</vt:lpstr>
      <vt:lpstr>Источник энергии будущего  </vt:lpstr>
      <vt:lpstr>Энергия человека </vt:lpstr>
      <vt:lpstr>Одежда будущего  </vt:lpstr>
      <vt:lpstr>Транспорт будущего </vt:lpstr>
      <vt:lpstr>Продукты питания будущего  </vt:lpstr>
      <vt:lpstr>Презентация PowerPoint</vt:lpstr>
      <vt:lpstr>Вопросы о будущем</vt:lpstr>
      <vt:lpstr>Что на это отвечают наши одноклассники:</vt:lpstr>
      <vt:lpstr>Буклет будущей профессии   </vt:lpstr>
      <vt:lpstr>Создатели проекта: 1)Черневина Алёна 2)Кушаков Артемий 3)Ахметов Даниэль 4)Фахриева Ильвина  Всем большое спасибо за внимание. Хорошего вам настроения!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Прекрасное далёко .</dc:title>
  <dc:creator>Пользователь Windows</dc:creator>
  <cp:lastModifiedBy>Пользователь Windows</cp:lastModifiedBy>
  <cp:revision>10</cp:revision>
  <cp:lastPrinted>2017-12-11T20:50:42Z</cp:lastPrinted>
  <dcterms:created xsi:type="dcterms:W3CDTF">2017-12-11T19:24:16Z</dcterms:created>
  <dcterms:modified xsi:type="dcterms:W3CDTF">2017-12-11T20:56:50Z</dcterms:modified>
</cp:coreProperties>
</file>